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7" r:id="rId1"/>
  </p:sldMasterIdLst>
  <p:notesMasterIdLst>
    <p:notesMasterId r:id="rId92"/>
  </p:notesMasterIdLst>
  <p:sldIdLst>
    <p:sldId id="321" r:id="rId2"/>
    <p:sldId id="322" r:id="rId3"/>
    <p:sldId id="329" r:id="rId4"/>
    <p:sldId id="389" r:id="rId5"/>
    <p:sldId id="430" r:id="rId6"/>
    <p:sldId id="469" r:id="rId7"/>
    <p:sldId id="471" r:id="rId8"/>
    <p:sldId id="472" r:id="rId9"/>
    <p:sldId id="428" r:id="rId10"/>
    <p:sldId id="429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4" r:id="rId22"/>
    <p:sldId id="443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60" r:id="rId38"/>
    <p:sldId id="459" r:id="rId39"/>
    <p:sldId id="463" r:id="rId40"/>
    <p:sldId id="462" r:id="rId41"/>
    <p:sldId id="461" r:id="rId42"/>
    <p:sldId id="464" r:id="rId43"/>
    <p:sldId id="465" r:id="rId44"/>
    <p:sldId id="466" r:id="rId45"/>
    <p:sldId id="467" r:id="rId46"/>
    <p:sldId id="468" r:id="rId47"/>
    <p:sldId id="514" r:id="rId48"/>
    <p:sldId id="515" r:id="rId49"/>
    <p:sldId id="516" r:id="rId50"/>
    <p:sldId id="517" r:id="rId51"/>
    <p:sldId id="518" r:id="rId52"/>
    <p:sldId id="473" r:id="rId53"/>
    <p:sldId id="474" r:id="rId54"/>
    <p:sldId id="475" r:id="rId55"/>
    <p:sldId id="478" r:id="rId56"/>
    <p:sldId id="479" r:id="rId57"/>
    <p:sldId id="476" r:id="rId58"/>
    <p:sldId id="477" r:id="rId59"/>
    <p:sldId id="481" r:id="rId60"/>
    <p:sldId id="482" r:id="rId61"/>
    <p:sldId id="486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8" r:id="rId72"/>
    <p:sldId id="499" r:id="rId73"/>
    <p:sldId id="507" r:id="rId74"/>
    <p:sldId id="506" r:id="rId75"/>
    <p:sldId id="508" r:id="rId76"/>
    <p:sldId id="509" r:id="rId77"/>
    <p:sldId id="497" r:id="rId78"/>
    <p:sldId id="510" r:id="rId79"/>
    <p:sldId id="519" r:id="rId80"/>
    <p:sldId id="522" r:id="rId81"/>
    <p:sldId id="512" r:id="rId82"/>
    <p:sldId id="513" r:id="rId83"/>
    <p:sldId id="500" r:id="rId84"/>
    <p:sldId id="501" r:id="rId85"/>
    <p:sldId id="502" r:id="rId86"/>
    <p:sldId id="503" r:id="rId87"/>
    <p:sldId id="504" r:id="rId88"/>
    <p:sldId id="505" r:id="rId89"/>
    <p:sldId id="272" r:id="rId90"/>
    <p:sldId id="388" r:id="rId91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E8710EF-EA68-482F-9A87-330E7AB83155}">
          <p14:sldIdLst>
            <p14:sldId id="321"/>
            <p14:sldId id="322"/>
            <p14:sldId id="329"/>
            <p14:sldId id="389"/>
            <p14:sldId id="430"/>
            <p14:sldId id="469"/>
            <p14:sldId id="471"/>
            <p14:sldId id="472"/>
            <p14:sldId id="428"/>
            <p14:sldId id="429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4"/>
            <p14:sldId id="443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0"/>
            <p14:sldId id="459"/>
            <p14:sldId id="463"/>
            <p14:sldId id="462"/>
            <p14:sldId id="461"/>
            <p14:sldId id="464"/>
            <p14:sldId id="465"/>
            <p14:sldId id="466"/>
            <p14:sldId id="467"/>
            <p14:sldId id="468"/>
            <p14:sldId id="514"/>
            <p14:sldId id="515"/>
            <p14:sldId id="516"/>
            <p14:sldId id="517"/>
            <p14:sldId id="518"/>
            <p14:sldId id="473"/>
            <p14:sldId id="474"/>
            <p14:sldId id="475"/>
            <p14:sldId id="478"/>
            <p14:sldId id="479"/>
            <p14:sldId id="476"/>
            <p14:sldId id="477"/>
            <p14:sldId id="481"/>
            <p14:sldId id="482"/>
            <p14:sldId id="486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8"/>
            <p14:sldId id="499"/>
            <p14:sldId id="507"/>
            <p14:sldId id="506"/>
            <p14:sldId id="508"/>
            <p14:sldId id="509"/>
            <p14:sldId id="497"/>
            <p14:sldId id="510"/>
            <p14:sldId id="519"/>
            <p14:sldId id="522"/>
            <p14:sldId id="512"/>
            <p14:sldId id="513"/>
            <p14:sldId id="500"/>
            <p14:sldId id="501"/>
            <p14:sldId id="502"/>
            <p14:sldId id="503"/>
            <p14:sldId id="504"/>
            <p14:sldId id="505"/>
            <p14:sldId id="272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E18000"/>
    <a:srgbClr val="66FF66"/>
    <a:srgbClr val="0000FF"/>
    <a:srgbClr val="008000"/>
    <a:srgbClr val="80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7" autoAdjust="0"/>
    <p:restoredTop sz="84487" autoAdjust="0"/>
  </p:normalViewPr>
  <p:slideViewPr>
    <p:cSldViewPr>
      <p:cViewPr varScale="1">
        <p:scale>
          <a:sx n="91" d="100"/>
          <a:sy n="91" d="100"/>
        </p:scale>
        <p:origin x="144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FAF77-AF25-4E67-8EA5-400362FA0DE4}" type="datetimeFigureOut">
              <a:rPr lang="zh-TW" altLang="en-US" smtClean="0"/>
              <a:pPr/>
              <a:t>2014/10/16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C1E18-79F3-4352-ABDB-4E846DB1A22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92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008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61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93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69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0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9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188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402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85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734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83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7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81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2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505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298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074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282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198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623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579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24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2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072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351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687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37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41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719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同號表示兩者等意</a:t>
            </a:r>
            <a:endParaRPr lang="en-US" altLang="zh-TW" dirty="0" smtClean="0"/>
          </a:p>
          <a:p>
            <a:r>
              <a:rPr lang="en-US" altLang="zh-TW" dirty="0" smtClean="0"/>
              <a:t>like "Go to Declaration" in visual</a:t>
            </a:r>
            <a:r>
              <a:rPr lang="en-US" altLang="zh-TW" baseline="0" dirty="0" smtClean="0"/>
              <a:t> studio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59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同號表示兩者等意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like "Go to Definition" in visual</a:t>
            </a:r>
            <a:r>
              <a:rPr lang="en-US" altLang="zh-TW" baseline="0" dirty="0" smtClean="0"/>
              <a:t> studio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6063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891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06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04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69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有些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輸入</a:t>
            </a:r>
            <a:r>
              <a:rPr lang="en-US" altLang="zh-TW" dirty="0" smtClean="0"/>
              <a:t>"source ~</a:t>
            </a:r>
            <a:r>
              <a:rPr lang="en-US" altLang="zh-TW" dirty="0" err="1" smtClean="0"/>
              <a:t>cvsd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cvsd.cshrc</a:t>
            </a:r>
            <a:r>
              <a:rPr lang="en-US" altLang="zh-TW" dirty="0" smtClean="0"/>
              <a:t>"</a:t>
            </a:r>
            <a:r>
              <a:rPr lang="zh-TW" altLang="en-US" dirty="0" smtClean="0"/>
              <a:t>後會出現</a:t>
            </a:r>
            <a:r>
              <a:rPr lang="en-US" altLang="zh-TW" dirty="0" smtClean="0"/>
              <a:t>command</a:t>
            </a:r>
            <a:r>
              <a:rPr lang="en-US" altLang="zh-TW" baseline="0" dirty="0" smtClean="0"/>
              <a:t> not found</a:t>
            </a:r>
          </a:p>
          <a:p>
            <a:r>
              <a:rPr lang="zh-TW" altLang="en-US" baseline="0" dirty="0" smtClean="0"/>
              <a:t>這很有可能是</a:t>
            </a:r>
            <a:r>
              <a:rPr lang="en-US" altLang="zh-TW" baseline="0" dirty="0" smtClean="0"/>
              <a:t>false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alarm</a:t>
            </a:r>
            <a:r>
              <a:rPr lang="zh-TW" altLang="en-US" baseline="0" dirty="0" smtClean="0"/>
              <a:t>，先輸入</a:t>
            </a:r>
            <a:r>
              <a:rPr lang="en-US" altLang="zh-TW" baseline="0" dirty="0" err="1" smtClean="0"/>
              <a:t>ncverilog</a:t>
            </a:r>
            <a:r>
              <a:rPr lang="zh-TW" altLang="en-US" baseline="0" dirty="0" smtClean="0"/>
              <a:t>檢查是否能夠使用</a:t>
            </a:r>
            <a:endParaRPr lang="en-US" altLang="zh-TW" baseline="0" dirty="0" smtClean="0"/>
          </a:p>
          <a:p>
            <a:r>
              <a:rPr lang="zh-TW" altLang="en-US" baseline="0" smtClean="0"/>
              <a:t>如果可以使用的話就沒問題了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40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7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14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05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C948E733-3BEA-47AA-B0E9-F25DB22743CE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9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24EB-ED24-4363-A727-BF605E4AEEC6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81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B6B19-6178-444F-AC9A-25F0E3D37C6B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57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F8EE-8889-4D57-8DB6-BC2B47C8C118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25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91DF-00CF-440D-BE35-F6466A06DB63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567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A4E48-551F-48B0-B6A3-D0C11BBD0193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76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ABD0-13A3-485B-93AF-6CD4C134E1E9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B052-F343-401F-9508-A3EDB7236F95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857C-73DE-4F66-9981-4AE193191A40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461B-432D-4359-A7DF-5FBF3415B6FD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610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9B41-610F-4CB7-B414-C61E11DBAB13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1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EC1C-06AB-45E5-B9D6-ED40BC3F8FF7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96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FEF9-A9AF-4BDE-8B9D-539BE67E6EE4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1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0F7C-F460-40CA-8563-1EAC3D856538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2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17D88-2DE7-4995-9A00-D8EFF8A00B2A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79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C29C-2160-4D2A-8197-A6AFB4C5E70D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2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349B-842B-45B5-8D06-EB9EC56ACDCB}" type="datetime1">
              <a:rPr lang="zh-TW" altLang="en-US" smtClean="0"/>
              <a:t>2014/10/16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62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F0845842-92CB-49CB-89E9-3945451573CC}" type="datetime1">
              <a:rPr lang="zh-TW" altLang="en-US" smtClean="0"/>
              <a:pPr/>
              <a:t>2014/10/16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884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cad.ee.ntu.edu.tw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mobaxterm.mobatek.net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Verilog Simulation &amp; Debugging Tools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數位電路實驗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TA: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吳柏辰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5191" y="4975978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Bradley Hand ITC" panose="03070402050302030203" pitchFamily="66" charset="0"/>
              </a:rPr>
              <a:t>Author: Trumen</a:t>
            </a:r>
          </a:p>
        </p:txBody>
      </p:sp>
    </p:spTree>
    <p:extLst>
      <p:ext uri="{BB962C8B-B14F-4D97-AF65-F5344CB8AC3E}">
        <p14:creationId xmlns:p14="http://schemas.microsoft.com/office/powerpoint/2010/main" val="30330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500062"/>
            <a:ext cx="6353175" cy="5857875"/>
          </a:xfrm>
          <a:prstGeom prst="roundRect">
            <a:avLst>
              <a:gd name="adj" fmla="val 122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63200" y="2160000"/>
            <a:ext cx="1173600" cy="23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979147" y="18108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5310645" y="2159999"/>
            <a:ext cx="864096" cy="23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86240" y="18108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48800" y="5713199"/>
            <a:ext cx="698400" cy="3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641547" y="534386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616" y="2159999"/>
            <a:ext cx="864096" cy="23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730060" y="3222653"/>
            <a:ext cx="921600" cy="21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61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857250"/>
            <a:ext cx="8877300" cy="5143500"/>
          </a:xfrm>
          <a:prstGeom prst="roundRect">
            <a:avLst>
              <a:gd name="adj" fmla="val 138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0400" y="2966400"/>
            <a:ext cx="1728192" cy="23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08104" y="4581128"/>
            <a:ext cx="1159200" cy="23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67304" y="451166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395" y="324433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(double-click)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76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Command Line Shell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 can also use the command line shell to login to the server.</a:t>
            </a:r>
          </a:p>
          <a:p>
            <a:pPr lvl="1"/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bXXXXX@cad27.ee.ntu.edu.tw [-p YYYYY] </a:t>
            </a:r>
          </a:p>
          <a:p>
            <a:pPr lvl="2"/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bXXXXX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your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usesr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name</a:t>
            </a:r>
          </a:p>
          <a:p>
            <a:pPr lvl="2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YYYYY: port number</a:t>
            </a:r>
          </a:p>
          <a:p>
            <a:pPr lvl="3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here -p 22 is redundant because 22 is the default port number.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45" y="5301208"/>
            <a:ext cx="39147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Uploading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files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fom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your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local PC to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server.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18" y="3040347"/>
            <a:ext cx="5587673" cy="3176344"/>
          </a:xfrm>
          <a:prstGeom prst="roundRect">
            <a:avLst>
              <a:gd name="adj" fmla="val 144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827" y="3368086"/>
            <a:ext cx="3757074" cy="2592447"/>
          </a:xfrm>
          <a:prstGeom prst="roundRect">
            <a:avLst>
              <a:gd name="adj" fmla="val 194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Upload Files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38401" y="3834000"/>
            <a:ext cx="705408" cy="17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45720" y="3513869"/>
            <a:ext cx="290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0" name="矩形 9"/>
          <p:cNvSpPr/>
          <p:nvPr/>
        </p:nvSpPr>
        <p:spPr>
          <a:xfrm>
            <a:off x="1692000" y="4017600"/>
            <a:ext cx="158400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26958" y="3717680"/>
            <a:ext cx="28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15318" y="4341369"/>
            <a:ext cx="1364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Choose which file(s) to upload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8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Moving and copying files by using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drag-and-drop.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23" y="3356992"/>
            <a:ext cx="4846400" cy="2808000"/>
          </a:xfrm>
          <a:prstGeom prst="roundRect">
            <a:avLst>
              <a:gd name="adj" fmla="val 131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3" y="3356992"/>
            <a:ext cx="2814815" cy="2808000"/>
          </a:xfrm>
          <a:prstGeom prst="roundRect">
            <a:avLst>
              <a:gd name="adj" fmla="val 186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Upload Files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07704" y="4354056"/>
            <a:ext cx="734195" cy="48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18348" y="403610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3624976" y="47663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699792" y="4869160"/>
            <a:ext cx="1233644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08" y="3127132"/>
            <a:ext cx="2340000" cy="2808000"/>
          </a:xfrm>
          <a:prstGeom prst="roundRect">
            <a:avLst>
              <a:gd name="adj" fmla="val 228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2" y="3127132"/>
            <a:ext cx="4846400" cy="2808000"/>
          </a:xfrm>
          <a:prstGeom prst="roundRect">
            <a:avLst>
              <a:gd name="adj" fmla="val 131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124024" y="3988800"/>
            <a:ext cx="136800" cy="13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37593" y="3861048"/>
            <a:ext cx="342064" cy="40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6824" y="4615200"/>
            <a:ext cx="446400" cy="120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520537" y="4473622"/>
            <a:ext cx="342064" cy="403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Download Files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Downloading files from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server to local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585474" y="5960533"/>
            <a:ext cx="395510" cy="279400"/>
          </a:xfrm>
        </p:spPr>
        <p:txBody>
          <a:bodyPr/>
          <a:lstStyle/>
          <a:p>
            <a:fld id="{4F585B14-3ACE-4F25-A2D5-3B7806243575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812924" y="4257319"/>
            <a:ext cx="1364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Select directory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74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14" y="3365291"/>
            <a:ext cx="4846400" cy="2808000"/>
          </a:xfrm>
          <a:prstGeom prst="roundRect">
            <a:avLst>
              <a:gd name="adj" fmla="val 151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5" y="3365291"/>
            <a:ext cx="2814816" cy="2808000"/>
          </a:xfrm>
          <a:prstGeom prst="roundRect">
            <a:avLst>
              <a:gd name="adj" fmla="val 194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Download Files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Moving and copying files by using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drag-and-drop.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794400" y="4681960"/>
            <a:ext cx="460800" cy="38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211960" y="46844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3100378" y="449982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2627784" y="4869160"/>
            <a:ext cx="11214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78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NC-Verilog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68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NC-Verilog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Cadence® NC-Verilog® simulator is a Verilog digital logic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simulator.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 can use NC-Verilog to</a:t>
            </a: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Compiles the Verilog source files.</a:t>
            </a: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Elaborates the design and generates a simulation snapshot.</a:t>
            </a: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Simulates the snapshot.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2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Before Using NC-Verilog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Source the environment settings of CAD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tools.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If you try entering the command "</a:t>
            </a:r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ncverilog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but it turns out "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command not found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," it means there's something wrong with the "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*.</a:t>
            </a:r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cshrc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file or the software license is out of date.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309732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source ~cvsd/cvsd.cshrc</a:t>
            </a:r>
          </a:p>
        </p:txBody>
      </p:sp>
    </p:spTree>
    <p:extLst>
      <p:ext uri="{BB962C8B-B14F-4D97-AF65-F5344CB8AC3E}">
        <p14:creationId xmlns:p14="http://schemas.microsoft.com/office/powerpoint/2010/main" val="16218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Outline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Environment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Setup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NC-Verilog</a:t>
            </a:r>
          </a:p>
          <a:p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/>
              <a:t>Verdi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96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Running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Verilog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Verilog simulation: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Another choice of running Verilog simulation: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47664" y="2996952"/>
            <a:ext cx="550343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ncverilog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testbench.v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exp2.rsa.v +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access+r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47664" y="4027967"/>
            <a:ext cx="436369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ncverilog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-f exp2_rsa.f +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access+r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606241" y="4668230"/>
            <a:ext cx="1939983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 exp2_rsa.f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94" y="5062008"/>
            <a:ext cx="12858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Running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Verilog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</a:t>
            </a:r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access+r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is added to enable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waveform file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dumping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*.fsdb 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has smaller file size than 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*.vcd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But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$fsdbDumpfile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cannot work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without sourcing </a:t>
            </a: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verdi.cshrc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21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560019" y="3356992"/>
            <a:ext cx="6032427" cy="1200329"/>
            <a:chOff x="1560019" y="4509120"/>
            <a:chExt cx="6032427" cy="1200329"/>
          </a:xfrm>
        </p:grpSpPr>
        <p:sp>
          <p:nvSpPr>
            <p:cNvPr id="8" name="文字方塊 7"/>
            <p:cNvSpPr txBox="1"/>
            <p:nvPr/>
          </p:nvSpPr>
          <p:spPr>
            <a:xfrm>
              <a:off x="1560019" y="4509120"/>
              <a:ext cx="6032427" cy="120032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In </a:t>
              </a:r>
              <a:r>
                <a:rPr lang="en-US" altLang="zh-TW" dirty="0" err="1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testbench.v</a:t>
              </a:r>
              <a:r>
                <a:rPr lang="en-US" altLang="zh-TW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, line 69~72</a:t>
              </a:r>
            </a:p>
            <a:p>
              <a:endPara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  <a:p>
              <a:pPr algn="ctr"/>
              <a:r>
                <a:rPr lang="en-US" altLang="zh-TW" dirty="0" smtClean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or</a:t>
              </a:r>
            </a:p>
            <a:p>
              <a:endPara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877" y="4922178"/>
              <a:ext cx="2733675" cy="60007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4922177"/>
              <a:ext cx="2733675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5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Simulation Results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Check the simulation result to see if the Verilog design is finished correctly.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83" y="3385608"/>
            <a:ext cx="57531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216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a comprehensive HDL design rule checker fully integrated with the Debussy debugging system (Developed by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SpringSoft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). 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can use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check the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coding style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our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design and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if it is 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synthesizable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0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Before Using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Source the environment settings of CAD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tools.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avoid the warning </a:t>
            </a:r>
            <a:r>
              <a:rPr lang="en-US" altLang="zh-TW" u="sng" dirty="0" smtClean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*WARN</a:t>
            </a:r>
            <a:r>
              <a:rPr lang="en-US" altLang="zh-TW" u="sng" dirty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 Failed to check out license</a:t>
            </a:r>
            <a:r>
              <a:rPr lang="en-US" altLang="zh-TW" u="sng" dirty="0" smtClean="0">
                <a:solidFill>
                  <a:schemeClr val="accent3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occurs when starting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please type the following command: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322395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source ~cvsd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verdi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.cshrc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4797152"/>
            <a:ext cx="63898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setenv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LM_LICENSE_FILE '26585@lsntu:26585@lsncku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Start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Type the following command: 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token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enable you to use the terminal while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is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running in the background.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17043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nLint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gui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70" y="4324041"/>
            <a:ext cx="4733925" cy="1943100"/>
          </a:xfrm>
          <a:prstGeom prst="roundRect">
            <a:avLst>
              <a:gd name="adj" fmla="val 35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967168" y="5526923"/>
            <a:ext cx="26129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Just ignore this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warning.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66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Specify the Design File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70" y="2544233"/>
            <a:ext cx="5267325" cy="3695700"/>
          </a:xfrm>
          <a:prstGeom prst="roundRect">
            <a:avLst>
              <a:gd name="adj" fmla="val 184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23200" y="3048289"/>
            <a:ext cx="2304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91680" y="299526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372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72" y="915337"/>
            <a:ext cx="6286500" cy="5181600"/>
          </a:xfrm>
          <a:prstGeom prst="roundRect">
            <a:avLst>
              <a:gd name="adj" fmla="val 128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339752" y="1196752"/>
            <a:ext cx="5760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15816" y="11200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6" name="矩形 5"/>
          <p:cNvSpPr/>
          <p:nvPr/>
        </p:nvSpPr>
        <p:spPr>
          <a:xfrm>
            <a:off x="2428454" y="1511998"/>
            <a:ext cx="1279449" cy="28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07903" y="1467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</a:p>
        </p:txBody>
      </p:sp>
      <p:sp>
        <p:nvSpPr>
          <p:cNvPr id="8" name="矩形 7"/>
          <p:cNvSpPr/>
          <p:nvPr/>
        </p:nvSpPr>
        <p:spPr>
          <a:xfrm>
            <a:off x="5529600" y="4365104"/>
            <a:ext cx="964800" cy="23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32321" y="429743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10" name="矩形 9"/>
          <p:cNvSpPr/>
          <p:nvPr/>
        </p:nvSpPr>
        <p:spPr>
          <a:xfrm>
            <a:off x="6732000" y="41256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96747" y="373377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</a:p>
        </p:txBody>
      </p:sp>
      <p:sp>
        <p:nvSpPr>
          <p:cNvPr id="12" name="矩形 11"/>
          <p:cNvSpPr/>
          <p:nvPr/>
        </p:nvSpPr>
        <p:spPr>
          <a:xfrm>
            <a:off x="5846400" y="56088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529600" y="55681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57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Start Checking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2570" y="2544233"/>
            <a:ext cx="5267325" cy="3695700"/>
          </a:xfrm>
          <a:prstGeom prst="roundRect">
            <a:avLst>
              <a:gd name="adj" fmla="val 18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311232" y="3048289"/>
            <a:ext cx="2304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51720" y="28529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27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Environment Setup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726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095375"/>
            <a:ext cx="6981825" cy="4667250"/>
          </a:xfrm>
          <a:prstGeom prst="roundRect">
            <a:avLst>
              <a:gd name="adj" fmla="val 142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305994" y="4941168"/>
            <a:ext cx="453201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Not all the warnings or errors are valuable.</a:t>
            </a:r>
          </a:p>
        </p:txBody>
      </p:sp>
    </p:spTree>
    <p:extLst>
      <p:ext uri="{BB962C8B-B14F-4D97-AF65-F5344CB8AC3E}">
        <p14:creationId xmlns:p14="http://schemas.microsoft.com/office/powerpoint/2010/main" val="40841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78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one of the best waveform (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*.</a:t>
            </a:r>
            <a:r>
              <a:rPr lang="en-US" altLang="zh-TW" dirty="0" err="1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vcd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or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*.</a:t>
            </a:r>
            <a:r>
              <a:rPr lang="en-US" altLang="zh-TW" dirty="0" err="1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fsdb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viewer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 can debug easily by checking the waveform file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dumped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during simulation.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7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Before Using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Source the environment settings of CAD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tools.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avoid the Verdi warning window occurs, 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type the following command: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322395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source ~cvsd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verdi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.cshrc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5543302"/>
            <a:ext cx="63898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setenv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LM_LICENSE_FILE '26585@lsntu:26585@lsncku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99" y="4019227"/>
            <a:ext cx="4592267" cy="897772"/>
          </a:xfrm>
          <a:prstGeom prst="roundRect">
            <a:avLst>
              <a:gd name="adj" fmla="val 370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8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Start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nWave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Type the following command: 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Also, the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token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enable you to use the terminal while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Verdi is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running in the background.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10711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nWave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70" y="4324041"/>
            <a:ext cx="4733925" cy="1943100"/>
          </a:xfrm>
          <a:prstGeom prst="roundRect">
            <a:avLst>
              <a:gd name="adj" fmla="val 35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967168" y="5526923"/>
            <a:ext cx="26129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Just ignore this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warning.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02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Open the FSDB File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95" y="2609127"/>
            <a:ext cx="5400675" cy="3524250"/>
          </a:xfrm>
          <a:prstGeom prst="roundRect">
            <a:avLst>
              <a:gd name="adj" fmla="val 20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997658" y="31248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572374" y="30661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313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276350"/>
            <a:ext cx="6581775" cy="4305300"/>
          </a:xfrm>
          <a:prstGeom prst="roundRect">
            <a:avLst>
              <a:gd name="adj" fmla="val 165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5508000" y="3844800"/>
            <a:ext cx="1080000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220072" y="37645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6" name="矩形 5"/>
          <p:cNvSpPr/>
          <p:nvPr/>
        </p:nvSpPr>
        <p:spPr>
          <a:xfrm>
            <a:off x="6840000" y="33984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04747" y="30596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54400" y="51120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494" y="5071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39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95" y="2610000"/>
            <a:ext cx="5400675" cy="3524250"/>
          </a:xfrm>
          <a:prstGeom prst="roundRect">
            <a:avLst>
              <a:gd name="adj" fmla="val 216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Choose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Signals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24800" y="31212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908025" y="30625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6273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19112"/>
            <a:ext cx="7067550" cy="5819775"/>
          </a:xfrm>
          <a:prstGeom prst="roundRect">
            <a:avLst>
              <a:gd name="adj" fmla="val 132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83568" y="3105833"/>
            <a:ext cx="21896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Choose signals we are interested in.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63200" y="1533600"/>
            <a:ext cx="1101600" cy="18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403648" y="14425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7" name="矩形 6"/>
          <p:cNvSpPr/>
          <p:nvPr/>
        </p:nvSpPr>
        <p:spPr>
          <a:xfrm>
            <a:off x="3275856" y="2492896"/>
            <a:ext cx="3600400" cy="275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55976" y="252339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12800" y="57708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477547" y="546077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12" name="矩形 11"/>
          <p:cNvSpPr/>
          <p:nvPr/>
        </p:nvSpPr>
        <p:spPr>
          <a:xfrm>
            <a:off x="6098400" y="57708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363147" y="546077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095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Browse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Whole Waveform 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08" y="2575983"/>
            <a:ext cx="6572250" cy="3524250"/>
          </a:xfrm>
          <a:prstGeom prst="roundRect">
            <a:avLst>
              <a:gd name="adj" fmla="val 207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6544800" y="30888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14347" y="278092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575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Login to the Linux Server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Many EDA tools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provided only for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Linux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OS.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 we have to use software like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PuTTY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PieTTY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dirty="0" err="1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on our local computer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login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the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linux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server and use the EDA tools on it.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Browse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Specified Interval 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477000" cy="3867150"/>
          </a:xfrm>
          <a:prstGeom prst="roundRect">
            <a:avLst>
              <a:gd name="adj" fmla="val 188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826442" y="2779359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press </a:t>
            </a:r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 </a:t>
            </a:r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drag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414400" y="2671200"/>
            <a:ext cx="316800" cy="12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2664000"/>
            <a:ext cx="864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323975"/>
            <a:ext cx="6638925" cy="4210050"/>
          </a:xfrm>
          <a:prstGeom prst="roundRect">
            <a:avLst>
              <a:gd name="adj" fmla="val 179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68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" y="1750483"/>
            <a:ext cx="7705725" cy="4210050"/>
          </a:xfrm>
          <a:prstGeom prst="roundRect">
            <a:avLst>
              <a:gd name="adj" fmla="val 167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Search for Specified Signal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27584" y="3693600"/>
            <a:ext cx="864096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91680" y="3598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6264000" y="2261360"/>
            <a:ext cx="658800" cy="25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436947" y="19512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6221" y="2262467"/>
            <a:ext cx="244091" cy="25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03694" y="19512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55901" y="2261360"/>
            <a:ext cx="244091" cy="25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477836" y="195120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4,5,…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81200" y="2282960"/>
            <a:ext cx="216000" cy="21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0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4" grpId="0"/>
      <p:bldP spid="15" grpId="0" animBg="1"/>
      <p:bldP spid="16" grpId="0"/>
      <p:bldP spid="17" grpId="0" animBg="1"/>
      <p:bldP spid="18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323975"/>
            <a:ext cx="7524750" cy="4210050"/>
          </a:xfrm>
          <a:prstGeom prst="roundRect">
            <a:avLst>
              <a:gd name="adj" fmla="val 173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5148064" y="4725144"/>
            <a:ext cx="57606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726008" y="4540478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cursor </a:t>
            </a:r>
            <a:r>
              <a:rPr lang="zh-TW" altLang="en-US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position </a:t>
            </a:r>
            <a:endParaRPr lang="en-US" altLang="zh-TW" dirty="0" smtClean="0">
              <a:solidFill>
                <a:srgbClr val="00B0F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(Search by rising </a:t>
            </a:r>
            <a:r>
              <a:rPr lang="en-US" altLang="zh-TW" dirty="0" err="1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oe</a:t>
            </a:r>
            <a:r>
              <a:rPr lang="en-US" altLang="zh-TW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zh-TW" altLang="en-US" dirty="0">
              <a:solidFill>
                <a:srgbClr val="00B0F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6400" y="1857600"/>
            <a:ext cx="216000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267744" y="2237917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Jump to the cursor position</a:t>
            </a:r>
            <a:r>
              <a:rPr lang="zh-TW" altLang="en-US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solidFill>
                  <a:srgbClr val="00B0F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(Used when we are lost)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534400" y="2136293"/>
            <a:ext cx="3016" cy="2032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699792" y="1857600"/>
            <a:ext cx="648072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02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3" y="1718733"/>
            <a:ext cx="7353300" cy="4381500"/>
          </a:xfrm>
          <a:prstGeom prst="roundRect">
            <a:avLst>
              <a:gd name="adj" fmla="val 14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Sign Representation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427009" y="50819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74" y="4605645"/>
            <a:ext cx="86400" cy="14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50" y="4757532"/>
            <a:ext cx="216024" cy="32444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800800" y="4413600"/>
            <a:ext cx="763088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563888" y="4336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30000" y="4554000"/>
            <a:ext cx="763088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990850" y="4477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370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5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3" y="1717200"/>
            <a:ext cx="7353300" cy="4657725"/>
          </a:xfrm>
          <a:prstGeom prst="roundRect">
            <a:avLst>
              <a:gd name="adj" fmla="val 153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Radix Representation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52000" y="1994400"/>
            <a:ext cx="637200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14147" y="162850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8000" y="4521600"/>
            <a:ext cx="971712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40886" y="4426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2095200" y="3067200"/>
            <a:ext cx="1396680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2986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16400" y="3974400"/>
            <a:ext cx="903672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220072" y="38941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5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00137"/>
            <a:ext cx="7353300" cy="4657725"/>
          </a:xfrm>
          <a:prstGeom prst="roundRect">
            <a:avLst>
              <a:gd name="adj" fmla="val 163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347864" y="3888000"/>
            <a:ext cx="4636800" cy="201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8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3" y="1772816"/>
            <a:ext cx="7353300" cy="4657725"/>
          </a:xfrm>
          <a:prstGeom prst="roundRect">
            <a:avLst>
              <a:gd name="adj" fmla="val 158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Signal Position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212488" y="4579208"/>
            <a:ext cx="983247" cy="17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99583" y="448094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00" y="3076683"/>
            <a:ext cx="180975" cy="228600"/>
          </a:xfrm>
          <a:prstGeom prst="rect">
            <a:avLst/>
          </a:prstGeom>
        </p:spPr>
      </p:pic>
      <p:sp>
        <p:nvSpPr>
          <p:cNvPr id="23" name="弧形向右箭號 22"/>
          <p:cNvSpPr/>
          <p:nvPr/>
        </p:nvSpPr>
        <p:spPr>
          <a:xfrm flipH="1" flipV="1">
            <a:off x="2526764" y="3076683"/>
            <a:ext cx="432048" cy="1648448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3495" y="3437546"/>
            <a:ext cx="296118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Press middle mouse button,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drag and then drop.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63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09" y="1100428"/>
            <a:ext cx="7352381" cy="4657143"/>
          </a:xfrm>
          <a:prstGeom prst="roundRect">
            <a:avLst>
              <a:gd name="adj" fmla="val 153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043608" y="2348880"/>
            <a:ext cx="6840760" cy="201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1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3" y="1761006"/>
            <a:ext cx="7353300" cy="4657725"/>
          </a:xfrm>
          <a:prstGeom prst="roundRect">
            <a:avLst>
              <a:gd name="adj" fmla="val 158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Signal Aliasing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043609" y="3023938"/>
            <a:ext cx="983247" cy="17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378779" y="270345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4716016" y="2993164"/>
            <a:ext cx="2952328" cy="2379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51721" y="2041887"/>
            <a:ext cx="637200" cy="2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213868" y="173778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98800" y="3114000"/>
            <a:ext cx="1324672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23472" y="30337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20000" y="5184000"/>
            <a:ext cx="1324672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644672" y="51037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24961" y="4586970"/>
            <a:ext cx="1255151" cy="2379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2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1" grpId="0" animBg="1"/>
      <p:bldP spid="12" grpId="0" animBg="1"/>
      <p:bldP spid="13" grpId="0"/>
      <p:bldP spid="14" grpId="0" animBg="1"/>
      <p:bldP spid="17" grpId="0"/>
      <p:bldP spid="18" grpId="0" animBg="1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NTUEE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Linux Servers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IC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Design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Lab (TA:</a:t>
            </a:r>
            <a:r>
              <a:rPr lang="zh-TW" altLang="en-US"/>
              <a:t>邱茂菱</a:t>
            </a:r>
            <a:r>
              <a:rPr lang="en-US" altLang="zh-TW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http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://cad.ee.ntu.edu.tw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/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Server list</a:t>
            </a: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85915"/>
              </p:ext>
            </p:extLst>
          </p:nvPr>
        </p:nvGraphicFramePr>
        <p:xfrm>
          <a:off x="1043608" y="3933056"/>
          <a:ext cx="7004527" cy="1339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4859"/>
                <a:gridCol w="729884"/>
                <a:gridCol w="1207415"/>
                <a:gridCol w="1092070"/>
                <a:gridCol w="1078032"/>
                <a:gridCol w="855172"/>
                <a:gridCol w="827095"/>
              </a:tblGrid>
              <a:tr h="26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IP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NAME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TYPE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CPU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CPU CLOCK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MEMORY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cap="all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OS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</a:tr>
              <a:tr h="26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140.112.20.59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cad16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IBM X3400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Intel Xeon 64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2.4 GHz * 16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100 G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RHEL 5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</a:tr>
              <a:tr h="26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140.112.20.60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cad17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IBM X3550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Intel Xeon 64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2.4 GHz * 16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20 G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RHEL 5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</a:tr>
              <a:tr h="26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…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</a:tr>
              <a:tr h="267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140.112.20.85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cad42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IBM X3500</a:t>
                      </a:r>
                      <a:endParaRPr lang="zh-TW" sz="1100" kern="10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Intel Xeon 64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GHz * 24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32 G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spc="50" dirty="0" err="1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CentOS</a:t>
                      </a:r>
                      <a:r>
                        <a:rPr lang="en-US" sz="1100" kern="100" spc="50" dirty="0"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5</a:t>
                      </a:r>
                      <a:endParaRPr lang="zh-TW" sz="1100" kern="100" dirty="0"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3173" marR="6317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1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95325"/>
            <a:ext cx="5715000" cy="5467350"/>
          </a:xfrm>
          <a:prstGeom prst="roundRect">
            <a:avLst>
              <a:gd name="adj" fmla="val 138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059200" y="1814400"/>
            <a:ext cx="424568" cy="22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83768" y="1741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1231200" y="2149200"/>
            <a:ext cx="3477600" cy="117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99592" y="25495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34000" y="5709600"/>
            <a:ext cx="845912" cy="27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203848" y="537321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31200" y="3655584"/>
            <a:ext cx="3477600" cy="11695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Note </a:t>
            </a:r>
            <a:r>
              <a:rPr lang="zh-TW" altLang="en-US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that signal aliasing is a strict one-to-one correspondence so the value represented in the viewer must exactly represent what format your filter expects</a:t>
            </a:r>
            <a:r>
              <a:rPr lang="zh-TW" altLang="en-US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(e.g., binary, hexadecimal)</a:t>
            </a:r>
            <a:endParaRPr lang="zh-TW" altLang="en-US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67" y="1741334"/>
            <a:ext cx="5086350" cy="3543300"/>
          </a:xfrm>
          <a:prstGeom prst="roundRect">
            <a:avLst>
              <a:gd name="adj" fmla="val 194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5508104" y="2149200"/>
            <a:ext cx="576064" cy="19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081886" y="206437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71600" y="4816800"/>
            <a:ext cx="655200" cy="28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22102" y="477492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75303" y="537321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8800" y="5709600"/>
            <a:ext cx="845912" cy="27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03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9" grpId="0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00137"/>
            <a:ext cx="7353300" cy="4657725"/>
          </a:xfrm>
          <a:prstGeom prst="roundRect">
            <a:avLst>
              <a:gd name="adj" fmla="val 153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915816" y="2348880"/>
            <a:ext cx="4824536" cy="208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0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Reload the Waveform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Remember to reload the waveform whenever finishing another Verilog simulation.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645024"/>
            <a:ext cx="7353300" cy="1562100"/>
          </a:xfrm>
          <a:prstGeom prst="round2SameRect">
            <a:avLst>
              <a:gd name="adj1" fmla="val 462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008000" y="4597200"/>
            <a:ext cx="971712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38769" y="4516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004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Verdi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87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Verdi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Verdi </a:t>
            </a:r>
            <a:r>
              <a:rPr lang="en-US" altLang="zh-TW" dirty="0"/>
              <a:t>Automated Debug System is an advanced open platform for debugging digital designs with powerful technology that helps </a:t>
            </a:r>
            <a:r>
              <a:rPr lang="en-US" altLang="zh-TW" dirty="0" smtClean="0"/>
              <a:t>you: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0070C0"/>
                </a:solidFill>
              </a:rPr>
              <a:t>Comprehend</a:t>
            </a:r>
            <a:r>
              <a:rPr lang="en-US" altLang="zh-TW" dirty="0" smtClean="0"/>
              <a:t> </a:t>
            </a:r>
            <a:r>
              <a:rPr lang="en-US" altLang="zh-TW" dirty="0"/>
              <a:t>complex and unfamiliar design </a:t>
            </a:r>
            <a:r>
              <a:rPr lang="en-US" altLang="zh-TW" dirty="0" smtClean="0"/>
              <a:t>behavior.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0070C0"/>
                </a:solidFill>
              </a:rPr>
              <a:t>Automate</a:t>
            </a:r>
            <a:r>
              <a:rPr lang="en-US" altLang="zh-TW" dirty="0" smtClean="0"/>
              <a:t> </a:t>
            </a:r>
            <a:r>
              <a:rPr lang="en-US" altLang="zh-TW" dirty="0"/>
              <a:t>difficult and tedious debug </a:t>
            </a:r>
            <a:r>
              <a:rPr lang="en-US" altLang="zh-TW" dirty="0" smtClean="0"/>
              <a:t>processes.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>
                <a:solidFill>
                  <a:srgbClr val="0070C0"/>
                </a:solidFill>
              </a:rPr>
              <a:t>Unify</a:t>
            </a:r>
            <a:r>
              <a:rPr lang="en-US" altLang="zh-TW" dirty="0" smtClean="0"/>
              <a:t> </a:t>
            </a:r>
            <a:r>
              <a:rPr lang="en-US" altLang="zh-TW" dirty="0"/>
              <a:t>diverse and complicated design environments.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07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</a:t>
            </a:r>
            <a:r>
              <a:rPr lang="en-US" altLang="zh-TW" dirty="0" smtClean="0"/>
              <a:t>Function </a:t>
            </a:r>
            <a:r>
              <a:rPr lang="en-US" altLang="zh-TW" sz="32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nTrace</a:t>
            </a:r>
            <a:endParaRPr lang="en-US" altLang="zh-TW" dirty="0"/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0070C0"/>
                </a:solidFill>
              </a:rPr>
              <a:t>source code viewer </a:t>
            </a:r>
            <a:r>
              <a:rPr lang="en-US" altLang="zh-TW" dirty="0"/>
              <a:t>and analyzer that operates on the </a:t>
            </a:r>
            <a:r>
              <a:rPr lang="en-US" altLang="zh-TW" dirty="0" smtClean="0"/>
              <a:t>knowledge database (</a:t>
            </a:r>
            <a:r>
              <a:rPr lang="en-US" altLang="zh-TW" dirty="0" smtClean="0">
                <a:solidFill>
                  <a:srgbClr val="0070C0"/>
                </a:solidFill>
              </a:rPr>
              <a:t>KDB</a:t>
            </a:r>
            <a:r>
              <a:rPr lang="en-US" altLang="zh-TW" dirty="0" smtClean="0"/>
              <a:t>) </a:t>
            </a:r>
            <a:r>
              <a:rPr lang="en-US" altLang="zh-TW" dirty="0"/>
              <a:t>to display the </a:t>
            </a:r>
            <a:r>
              <a:rPr lang="en-US" altLang="zh-TW" dirty="0">
                <a:solidFill>
                  <a:srgbClr val="0070C0"/>
                </a:solidFill>
              </a:rPr>
              <a:t>design hierarchy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70C0"/>
                </a:solidFill>
              </a:rPr>
              <a:t>source code </a:t>
            </a:r>
            <a:r>
              <a:rPr lang="en-US" altLang="zh-TW" dirty="0"/>
              <a:t>(Verilog, VHDL, </a:t>
            </a:r>
            <a:r>
              <a:rPr lang="en-US" altLang="zh-TW" dirty="0" err="1"/>
              <a:t>SysmVerilog</a:t>
            </a:r>
            <a:r>
              <a:rPr lang="en-US" altLang="zh-TW" dirty="0"/>
              <a:t>, </a:t>
            </a:r>
            <a:r>
              <a:rPr lang="en-US" altLang="zh-TW" dirty="0" err="1"/>
              <a:t>SystemC</a:t>
            </a:r>
            <a:r>
              <a:rPr lang="en-US" altLang="zh-TW" dirty="0"/>
              <a:t>, PSL, OVA, mixed) for selected design blocks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70C0"/>
                </a:solidFill>
              </a:rPr>
              <a:t>main window </a:t>
            </a:r>
            <a:r>
              <a:rPr lang="en-US" altLang="zh-TW" dirty="0" smtClean="0"/>
              <a:t>of Verdi.</a:t>
            </a: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53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</a:t>
            </a:r>
            <a:r>
              <a:rPr lang="en-US" altLang="zh-TW" dirty="0" smtClean="0"/>
              <a:t>Function </a:t>
            </a:r>
            <a:r>
              <a:rPr lang="en-US" altLang="zh-TW" sz="3200" dirty="0" smtClean="0"/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nWave</a:t>
            </a:r>
            <a:endParaRPr lang="en-US" altLang="zh-TW" dirty="0"/>
          </a:p>
          <a:p>
            <a:pPr lvl="1"/>
            <a:r>
              <a:rPr lang="en-US" altLang="zh-TW" dirty="0"/>
              <a:t>A state-of-the-art </a:t>
            </a:r>
            <a:r>
              <a:rPr lang="en-US" altLang="zh-TW" dirty="0">
                <a:solidFill>
                  <a:srgbClr val="0070C0"/>
                </a:solidFill>
              </a:rPr>
              <a:t>graphical waveform viewer </a:t>
            </a:r>
            <a:r>
              <a:rPr lang="en-US" altLang="zh-TW" dirty="0"/>
              <a:t>and analyzer that is fully integrated with Verdi's source code, schematic, and flow </a:t>
            </a:r>
            <a:r>
              <a:rPr lang="en-US" altLang="zh-TW" dirty="0" smtClean="0"/>
              <a:t>views.</a:t>
            </a:r>
          </a:p>
          <a:p>
            <a:r>
              <a:rPr lang="en-US" altLang="zh-TW" dirty="0" err="1" smtClean="0"/>
              <a:t>nSchema</a:t>
            </a:r>
            <a:endParaRPr lang="en-US" altLang="zh-TW" dirty="0"/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0070C0"/>
                </a:solidFill>
              </a:rPr>
              <a:t>schematic viewer </a:t>
            </a:r>
            <a:r>
              <a:rPr lang="en-US" altLang="zh-TW" dirty="0"/>
              <a:t>and analyzer that generates interactive debug-specific logic diagrams showing the </a:t>
            </a:r>
            <a:r>
              <a:rPr lang="en-US" altLang="zh-TW" dirty="0">
                <a:solidFill>
                  <a:srgbClr val="0070C0"/>
                </a:solidFill>
              </a:rPr>
              <a:t>structure</a:t>
            </a:r>
            <a:r>
              <a:rPr lang="en-US" altLang="zh-TW" dirty="0"/>
              <a:t> of selected portions of a design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88039" y="5737573"/>
            <a:ext cx="5576387" cy="362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These two tools can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 opened through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nTrace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74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Before Using Verdi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Source the environment settings of CAD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tools.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avoid the Verdi warning window occurs, </a:t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/>
            </a:r>
            <a:b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type the following command: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322395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source ~cvsd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verdi</a:t>
            </a:r>
            <a:r>
              <a:rPr lang="zh-TW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.cshrc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5543302"/>
            <a:ext cx="63898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setenv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LM_LICENSE_FILE '26585@lsntu:26585@lsncku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40" y="3980033"/>
            <a:ext cx="4868986" cy="951869"/>
          </a:xfrm>
          <a:prstGeom prst="roundRect">
            <a:avLst>
              <a:gd name="adj" fmla="val 376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3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00" y="4323600"/>
            <a:ext cx="4733925" cy="1943100"/>
          </a:xfrm>
          <a:prstGeom prst="roundRect">
            <a:avLst>
              <a:gd name="adj" fmla="val 379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Start Verdi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Type the following command: 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Also, the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token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enable you to use the terminal while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Verdi is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running in the background.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2996952"/>
            <a:ext cx="10711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verdi</a:t>
            </a:r>
            <a:r>
              <a:rPr lang="en-US" altLang="zh-TW" dirty="0" smtClean="0">
                <a:latin typeface="Consolas" panose="020B0609020204030204" pitchFamily="49" charset="0"/>
                <a:cs typeface="Consolas" panose="020B0609020204030204" pitchFamily="49" charset="0"/>
              </a:rPr>
              <a:t> &amp;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67167" y="5526923"/>
            <a:ext cx="26129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Just ignore this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warning.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nTrace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38" y="2590995"/>
            <a:ext cx="6799262" cy="3244461"/>
          </a:xfrm>
          <a:prstGeom prst="roundRect">
            <a:avLst>
              <a:gd name="adj" fmla="val 213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96000" y="30960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83094" y="3037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011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 Window System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 Window System (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X11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and sometimes informally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X-Windows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is a windowing system for bitmap displays, common on UNIX-like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(ex: 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Linux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operating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systems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Microsoft Windows is not shipped with support for X, but many third-party implementations exist, as free and open source software such as Cygwin/X, and proprietary products such as </a:t>
            </a:r>
            <a:r>
              <a:rPr lang="en-US" altLang="zh-TW" dirty="0" err="1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Xming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9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4875"/>
            <a:ext cx="7800975" cy="5048250"/>
          </a:xfrm>
          <a:prstGeom prst="roundRect">
            <a:avLst>
              <a:gd name="adj" fmla="val 13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2000" y="1180800"/>
            <a:ext cx="615600" cy="23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090931" y="110948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7" name="矩形 6"/>
          <p:cNvSpPr/>
          <p:nvPr/>
        </p:nvSpPr>
        <p:spPr>
          <a:xfrm>
            <a:off x="1590384" y="1494000"/>
            <a:ext cx="1314000" cy="30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73353" y="1462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</a:p>
        </p:txBody>
      </p:sp>
      <p:sp>
        <p:nvSpPr>
          <p:cNvPr id="9" name="矩形 8"/>
          <p:cNvSpPr/>
          <p:nvPr/>
        </p:nvSpPr>
        <p:spPr>
          <a:xfrm>
            <a:off x="4942800" y="3117600"/>
            <a:ext cx="1116000" cy="21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29894" y="30391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</a:p>
        </p:txBody>
      </p:sp>
      <p:sp>
        <p:nvSpPr>
          <p:cNvPr id="11" name="矩形 10"/>
          <p:cNvSpPr/>
          <p:nvPr/>
        </p:nvSpPr>
        <p:spPr>
          <a:xfrm>
            <a:off x="7434000" y="26280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698747" y="23136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</a:t>
            </a:r>
          </a:p>
        </p:txBody>
      </p:sp>
      <p:sp>
        <p:nvSpPr>
          <p:cNvPr id="13" name="矩形 12"/>
          <p:cNvSpPr/>
          <p:nvPr/>
        </p:nvSpPr>
        <p:spPr>
          <a:xfrm>
            <a:off x="6544800" y="5464800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1894" y="54241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69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15616" y="2924944"/>
            <a:ext cx="140294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Hierarchical</a:t>
            </a:r>
          </a:p>
          <a:p>
            <a:pPr algn="ctr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Browser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26199" y="2278613"/>
            <a:ext cx="14414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Netlist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Code</a:t>
            </a:r>
          </a:p>
          <a:p>
            <a:pPr algn="ctr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Window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94411" y="4797152"/>
            <a:ext cx="112082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Message</a:t>
            </a:r>
          </a:p>
          <a:p>
            <a:pPr algn="ctr"/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Window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8400" y="1944000"/>
            <a:ext cx="1015200" cy="19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1401" y="2138400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(double-click)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24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90400" y="1425600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56347" y="10562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9" name="矩形 8"/>
          <p:cNvSpPr/>
          <p:nvPr/>
        </p:nvSpPr>
        <p:spPr>
          <a:xfrm>
            <a:off x="3883348" y="1682206"/>
            <a:ext cx="609141" cy="18000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669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80093" y="158754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66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double-click</a:t>
            </a:r>
            <a:endParaRPr lang="zh-TW" altLang="en-US" dirty="0">
              <a:solidFill>
                <a:srgbClr val="FF6699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33566" y="13407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66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46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0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20800" y="1425600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86747" y="10527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9" name="矩形 8"/>
          <p:cNvSpPr/>
          <p:nvPr/>
        </p:nvSpPr>
        <p:spPr>
          <a:xfrm>
            <a:off x="4283969" y="3538424"/>
            <a:ext cx="288032" cy="180000"/>
          </a:xfrm>
          <a:prstGeom prst="rect">
            <a:avLst/>
          </a:prstGeom>
          <a:noFill/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669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6525" y="344375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66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double-click</a:t>
            </a:r>
            <a:endParaRPr lang="zh-TW" altLang="en-US" dirty="0">
              <a:solidFill>
                <a:srgbClr val="FF6699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1532" y="32129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6699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83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851200" y="1425600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17147" y="10527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4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078000" y="1422068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3947" y="105772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5208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535200" y="1425600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501147" y="10527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07904" y="2402838"/>
            <a:ext cx="216000" cy="16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23904" y="23027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39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1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762001" y="1422000"/>
            <a:ext cx="478800" cy="248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07905" y="3549599"/>
            <a:ext cx="1166400" cy="165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43608" y="4464000"/>
            <a:ext cx="5112568" cy="102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8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304800" y="1425600"/>
            <a:ext cx="244800" cy="24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70747" y="10527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7904" y="2402838"/>
            <a:ext cx="216000" cy="16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23904" y="23027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36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766800" y="4464000"/>
            <a:ext cx="3661184" cy="102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74400" y="2264400"/>
            <a:ext cx="1029648" cy="165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7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is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free software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that can be installed onto your local Windows or Mac computer which provides a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graphical user interface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and a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command line shell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server.</a:t>
            </a: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Official Website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http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://mobaxterm.mobatek.net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/>
              </a:rPr>
              <a:t>/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365104"/>
            <a:ext cx="15525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306" y="2589213"/>
            <a:ext cx="6791325" cy="3248025"/>
          </a:xfrm>
          <a:prstGeom prst="roundRect">
            <a:avLst>
              <a:gd name="adj" fmla="val 207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nSchema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18000" y="30996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87547" y="27600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97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5238000" y="4005065"/>
            <a:ext cx="709200" cy="12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16016" y="3501008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(double-click)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0297" y="3060158"/>
            <a:ext cx="2050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alibri" panose="020F0502020204030204" pitchFamily="34" charset="0"/>
              </a:rPr>
              <a:t>Push View In</a:t>
            </a:r>
            <a:endParaRPr lang="zh-TW" altLang="en-US" sz="28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763688" y="1422000"/>
            <a:ext cx="248400" cy="24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31435" y="107546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00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5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1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075200" y="2390400"/>
            <a:ext cx="2358000" cy="22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433200" y="2317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11600" y="1972800"/>
            <a:ext cx="345600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85159" y="1734574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(right-click)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74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82400" y="3513600"/>
            <a:ext cx="23544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495700" y="343694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800" y="3022062"/>
            <a:ext cx="216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90030" y="265273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(right-click)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35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09637"/>
            <a:ext cx="7810500" cy="5038725"/>
          </a:xfrm>
          <a:prstGeom prst="roundRect">
            <a:avLst>
              <a:gd name="adj" fmla="val 14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向右箭號 5"/>
          <p:cNvSpPr/>
          <p:nvPr/>
        </p:nvSpPr>
        <p:spPr>
          <a:xfrm>
            <a:off x="1259632" y="5274000"/>
            <a:ext cx="576064" cy="144016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4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306" y="2589213"/>
            <a:ext cx="6791325" cy="3248025"/>
          </a:xfrm>
          <a:prstGeom prst="roundRect">
            <a:avLst>
              <a:gd name="adj" fmla="val 222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nWave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87600" y="3099600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57147" y="275303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16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91608" y="1422068"/>
            <a:ext cx="252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61155" y="105273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188" y="1649148"/>
            <a:ext cx="6581775" cy="4305300"/>
          </a:xfrm>
          <a:prstGeom prst="roundRect">
            <a:avLst>
              <a:gd name="adj" fmla="val 15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6256076" y="4217598"/>
            <a:ext cx="1080000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968148" y="41373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7588076" y="3771198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852823" y="34324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02476" y="5484798"/>
            <a:ext cx="842400" cy="28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389570" y="54441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62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00" y="1213200"/>
            <a:ext cx="5629275" cy="4429125"/>
          </a:xfrm>
          <a:prstGeom prst="roundRect">
            <a:avLst>
              <a:gd name="adj" fmla="val 139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0" y="2138400"/>
            <a:ext cx="180975" cy="228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00" y="4172400"/>
            <a:ext cx="180975" cy="2286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1331640" y="2420888"/>
            <a:ext cx="4680520" cy="1751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47121" y="2505668"/>
            <a:ext cx="296118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  <a:endParaRPr lang="en-US" altLang="zh-TW" dirty="0" smtClean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Press middle mouse button,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drag and then drop.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89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provides useful features for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developers:</a:t>
            </a:r>
          </a:p>
          <a:p>
            <a:pPr lvl="1"/>
            <a:r>
              <a:rPr lang="en-US" altLang="zh-TW" dirty="0" err="1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Multitab</a:t>
            </a:r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terminal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with embedded Unix commands 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ls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cd,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...).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Embedded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X11 server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easily exporting your Linux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display.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dirty="0" smtClean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Passwords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management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SSH, SFTP,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etc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(on demand password saving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).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…</a:t>
            </a:r>
          </a:p>
          <a:p>
            <a:pPr lvl="1"/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21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22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707904" y="1825200"/>
            <a:ext cx="576064" cy="145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427984" y="2231926"/>
            <a:ext cx="973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Ctrl + C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40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115616" y="1988840"/>
            <a:ext cx="216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0846" y="1607337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</a:t>
            </a:r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(right-click)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2400" y="3384000"/>
            <a:ext cx="2347200" cy="22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93813" y="33127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7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70400" y="1461600"/>
            <a:ext cx="921480" cy="165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984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29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127600" y="2869200"/>
            <a:ext cx="2563200" cy="20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14694" y="27889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80800" y="1188000"/>
            <a:ext cx="493200" cy="2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0947" y="86923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4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635896" y="2181600"/>
            <a:ext cx="740109" cy="20162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94000" y="1706400"/>
            <a:ext cx="842400" cy="2104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18800" y="3891359"/>
            <a:ext cx="288032" cy="11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95936" y="376354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27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30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642000" y="1447201"/>
            <a:ext cx="1044000" cy="194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45600" y="1688400"/>
            <a:ext cx="248400" cy="24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13347" y="135973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36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40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707905" y="3861048"/>
            <a:ext cx="360040" cy="288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394000" y="1706400"/>
            <a:ext cx="842400" cy="2104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48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909637"/>
            <a:ext cx="7800975" cy="5038725"/>
          </a:xfrm>
          <a:prstGeom prst="roundRect">
            <a:avLst>
              <a:gd name="adj" fmla="val 13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570400" y="1461600"/>
            <a:ext cx="921480" cy="165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01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End.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Any question?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21" y="3729844"/>
            <a:ext cx="2768213" cy="2552400"/>
          </a:xfrm>
          <a:prstGeom prst="roundRect">
            <a:avLst>
              <a:gd name="adj" fmla="val 127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6" y="3729544"/>
            <a:ext cx="4438650" cy="2552700"/>
          </a:xfrm>
          <a:prstGeom prst="roundRect">
            <a:avLst>
              <a:gd name="adj" fmla="val 146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Session Settings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Click the Session button and specify which session you want. Usually this will be </a:t>
            </a:r>
            <a:r>
              <a:rPr lang="en-US" altLang="zh-TW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SSH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For that click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SSH.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87089" y="3967494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1560" y="392684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5567340" y="3910248"/>
            <a:ext cx="252000" cy="28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36322" y="414908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</a:t>
            </a:r>
            <a:endParaRPr lang="zh-TW" altLang="en-US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31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Reference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MobaXterm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User Manual“ by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Centre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eResearch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University of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Auckand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"Cadence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NC-Verilog Simulator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Tutorial“ by Cadence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"Quick Start: an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nLint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Tutorial" by NOVAS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"Introduction to Verdi" by Abel Hu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"Verdi</a:t>
            </a:r>
            <a:r>
              <a:rPr lang="en-US" altLang="zh-TW" baseline="30000" dirty="0" smtClean="0"/>
              <a:t>3</a:t>
            </a:r>
            <a:r>
              <a:rPr lang="en-US" altLang="zh-TW" dirty="0" smtClean="0"/>
              <a:t> datasheet" </a:t>
            </a:r>
            <a:r>
              <a:rPr lang="en-US" altLang="zh-TW" dirty="0"/>
              <a:t>by </a:t>
            </a:r>
            <a:r>
              <a:rPr lang="en-US" altLang="zh-TW" dirty="0" smtClean="0"/>
              <a:t>Synopsys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3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8068</TotalTime>
  <Words>1599</Words>
  <Application>Microsoft Office PowerPoint</Application>
  <PresentationFormat>如螢幕大小 (4:3)</PresentationFormat>
  <Paragraphs>448</Paragraphs>
  <Slides>90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8" baseType="lpstr">
      <vt:lpstr>Arial Unicode MS</vt:lpstr>
      <vt:lpstr>新細明體</vt:lpstr>
      <vt:lpstr>Arial</vt:lpstr>
      <vt:lpstr>Bradley Hand ITC</vt:lpstr>
      <vt:lpstr>Calibri</vt:lpstr>
      <vt:lpstr>Consolas</vt:lpstr>
      <vt:lpstr>Garamond</vt:lpstr>
      <vt:lpstr>有機</vt:lpstr>
      <vt:lpstr>Verilog Simulation &amp; Debugging Tools</vt:lpstr>
      <vt:lpstr>Outline</vt:lpstr>
      <vt:lpstr>Environment Setup</vt:lpstr>
      <vt:lpstr>Login to the Linux Server</vt:lpstr>
      <vt:lpstr>NTUEE Linux Servers</vt:lpstr>
      <vt:lpstr>X Window System</vt:lpstr>
      <vt:lpstr>Introduction to MobaXterm (1/2)</vt:lpstr>
      <vt:lpstr>Introduction to MobaXterm (2/2)</vt:lpstr>
      <vt:lpstr>Session Settings</vt:lpstr>
      <vt:lpstr>PowerPoint 簡報</vt:lpstr>
      <vt:lpstr>PowerPoint 簡報</vt:lpstr>
      <vt:lpstr>Command Line Shell</vt:lpstr>
      <vt:lpstr>Upload Files (1/2)</vt:lpstr>
      <vt:lpstr>Upload Files (2/2)</vt:lpstr>
      <vt:lpstr>Download Files (1/2)</vt:lpstr>
      <vt:lpstr>Download Files (2/2)</vt:lpstr>
      <vt:lpstr>NC-Verilog</vt:lpstr>
      <vt:lpstr>Introduction to NC-Verilog</vt:lpstr>
      <vt:lpstr>Before Using NC-Verilog</vt:lpstr>
      <vt:lpstr>Running Verilog (1/2)</vt:lpstr>
      <vt:lpstr>Running Verilog (2/2)</vt:lpstr>
      <vt:lpstr>Simulation Results</vt:lpstr>
      <vt:lpstr>nLint</vt:lpstr>
      <vt:lpstr>Introduction to nLint</vt:lpstr>
      <vt:lpstr>Before Using nLint</vt:lpstr>
      <vt:lpstr>Start nLint</vt:lpstr>
      <vt:lpstr>Specify the Design File</vt:lpstr>
      <vt:lpstr>PowerPoint 簡報</vt:lpstr>
      <vt:lpstr>Start Checking</vt:lpstr>
      <vt:lpstr>PowerPoint 簡報</vt:lpstr>
      <vt:lpstr>nWave</vt:lpstr>
      <vt:lpstr>Introduction to nWave</vt:lpstr>
      <vt:lpstr>Before Using nWave</vt:lpstr>
      <vt:lpstr>Start nWave</vt:lpstr>
      <vt:lpstr>Open the FSDB File</vt:lpstr>
      <vt:lpstr>PowerPoint 簡報</vt:lpstr>
      <vt:lpstr>Choose Signals</vt:lpstr>
      <vt:lpstr>PowerPoint 簡報</vt:lpstr>
      <vt:lpstr>Browse the Whole Waveform </vt:lpstr>
      <vt:lpstr>Browse the Specified Interval </vt:lpstr>
      <vt:lpstr>PowerPoint 簡報</vt:lpstr>
      <vt:lpstr>Search for Specified Signal</vt:lpstr>
      <vt:lpstr>PowerPoint 簡報</vt:lpstr>
      <vt:lpstr>Change Sign Representation</vt:lpstr>
      <vt:lpstr>Change Radix Representation</vt:lpstr>
      <vt:lpstr>PowerPoint 簡報</vt:lpstr>
      <vt:lpstr>Change Signal Position</vt:lpstr>
      <vt:lpstr>PowerPoint 簡報</vt:lpstr>
      <vt:lpstr>Signal Aliasing</vt:lpstr>
      <vt:lpstr>PowerPoint 簡報</vt:lpstr>
      <vt:lpstr>PowerPoint 簡報</vt:lpstr>
      <vt:lpstr>Reload the Waveform</vt:lpstr>
      <vt:lpstr>Verdi</vt:lpstr>
      <vt:lpstr>Introduction to Verdi</vt:lpstr>
      <vt:lpstr>Basic Function (1/2)</vt:lpstr>
      <vt:lpstr>Basic Function (2/2)</vt:lpstr>
      <vt:lpstr>Before Using Verdi</vt:lpstr>
      <vt:lpstr>Start Verdi</vt:lpstr>
      <vt:lpstr>nTrace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nSchema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nWave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End.</vt:lpstr>
      <vt:lpstr>Reference</vt:lpstr>
    </vt:vector>
  </TitlesOfParts>
  <Company>Liang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Simulation &amp; Debugging Tools</dc:title>
  <dc:creator>Trumen</dc:creator>
  <cp:lastModifiedBy>Trumen</cp:lastModifiedBy>
  <cp:revision>636</cp:revision>
  <dcterms:created xsi:type="dcterms:W3CDTF">2009-06-18T17:25:51Z</dcterms:created>
  <dcterms:modified xsi:type="dcterms:W3CDTF">2014-10-16T09:55:14Z</dcterms:modified>
</cp:coreProperties>
</file>